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72" r:id="rId4"/>
    <p:sldId id="271" r:id="rId5"/>
    <p:sldId id="265" r:id="rId6"/>
    <p:sldId id="266" r:id="rId7"/>
    <p:sldId id="264" r:id="rId8"/>
    <p:sldId id="267" r:id="rId9"/>
    <p:sldId id="268" r:id="rId10"/>
    <p:sldId id="269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6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4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0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5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8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0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8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700F-7E33-465A-90BF-5529AAB6506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7652-CFDE-4E24-A247-E0380F476A0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4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32863" r="7757" b="50030"/>
          <a:stretch/>
        </p:blipFill>
        <p:spPr>
          <a:xfrm>
            <a:off x="1855838" y="3858406"/>
            <a:ext cx="8480323" cy="93248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1037C65-C347-0892-1268-8AF6623445AE}"/>
              </a:ext>
            </a:extLst>
          </p:cNvPr>
          <p:cNvSpPr txBox="1"/>
          <p:nvPr/>
        </p:nvSpPr>
        <p:spPr>
          <a:xfrm>
            <a:off x="427703" y="1091381"/>
            <a:ext cx="108253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800" dirty="0">
                <a:solidFill>
                  <a:srgbClr val="002060"/>
                </a:solidFill>
                <a:latin typeface="Arial Black" panose="020B0A04020102020204" pitchFamily="34" charset="0"/>
              </a:rPr>
              <a:t>JUSTICIA SOCIAL</a:t>
            </a:r>
          </a:p>
          <a:p>
            <a:pPr algn="ctr"/>
            <a:r>
              <a:rPr lang="es-AR" sz="3200" dirty="0">
                <a:solidFill>
                  <a:srgbClr val="002060"/>
                </a:solidFill>
                <a:latin typeface="Arial Black" panose="020B0A04020102020204" pitchFamily="34" charset="0"/>
              </a:rPr>
              <a:t>POLÍTICAS SOCIALES, ESTADO Y COMUNIDAD</a:t>
            </a:r>
          </a:p>
        </p:txBody>
      </p:sp>
    </p:spTree>
    <p:extLst>
      <p:ext uri="{BB962C8B-B14F-4D97-AF65-F5344CB8AC3E}">
        <p14:creationId xmlns:p14="http://schemas.microsoft.com/office/powerpoint/2010/main" val="349936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19"/>
          <a:stretch/>
        </p:blipFill>
        <p:spPr>
          <a:xfrm>
            <a:off x="-7303" y="4102"/>
            <a:ext cx="9903471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17861" y="946313"/>
            <a:ext cx="8298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Arial Black" panose="020B0A04020102020204" pitchFamily="34" charset="0"/>
              </a:rPr>
              <a:t>ROL A CUMPLIR EN LOS ACUERDOS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7860" y="2432985"/>
            <a:ext cx="115103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s-ES" sz="28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Y ORGANIZACIÓN: </a:t>
            </a:r>
          </a:p>
          <a:p>
            <a:r>
              <a:rPr lang="es-ES" sz="24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0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A CUMPLIR</a:t>
            </a:r>
          </a:p>
          <a:p>
            <a:pPr marL="285750" indent="-285750">
              <a:buFontTx/>
              <a:buChar char="-"/>
            </a:pPr>
            <a:endParaRPr lang="es-ES" sz="2000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s-ES" sz="24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ESTADO:</a:t>
            </a:r>
            <a:r>
              <a:rPr lang="es-ES" sz="24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000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sz="20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ORIENTACIÓN GENERAL – FINANCIAMIENTO – FORTALECIMIENTO – CONTROL</a:t>
            </a:r>
          </a:p>
          <a:p>
            <a:endParaRPr lang="es-ES" sz="2000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es-ES" sz="28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COMUNIDAD: </a:t>
            </a:r>
          </a:p>
          <a:p>
            <a:pPr lvl="2"/>
            <a:r>
              <a:rPr lang="es-ES" sz="20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CAPILARIDAD – TERRITORIALIDAD – ACCIÓN COTIDIANA –</a:t>
            </a:r>
          </a:p>
          <a:p>
            <a:r>
              <a:rPr lang="es-ES" sz="20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SOLIDARIDAD / CONFIANZA / AFECTO. </a:t>
            </a:r>
          </a:p>
          <a:p>
            <a:r>
              <a:rPr lang="es-ES" sz="20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ORGANIZACIONES DE NIÑEZ: </a:t>
            </a:r>
            <a:r>
              <a:rPr lang="es-E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TERNURA VENCEREMOS.</a:t>
            </a:r>
            <a:endParaRPr lang="es-ES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6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ACC0A4E-CD00-B9C4-01AF-9B7F74D92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619" y="2751"/>
            <a:ext cx="9900762" cy="685249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958C426-A4E2-D228-46FB-7487DF3CBDED}"/>
              </a:ext>
            </a:extLst>
          </p:cNvPr>
          <p:cNvSpPr txBox="1"/>
          <p:nvPr/>
        </p:nvSpPr>
        <p:spPr>
          <a:xfrm>
            <a:off x="1145620" y="612844"/>
            <a:ext cx="990076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solidFill>
                  <a:schemeClr val="bg1"/>
                </a:solidFill>
                <a:latin typeface="Arial Black" panose="020B0A04020102020204" pitchFamily="34" charset="0"/>
              </a:rPr>
              <a:t>FORMARNOS PARA LA GESTIÓN </a:t>
            </a:r>
          </a:p>
          <a:p>
            <a:pPr algn="ctr"/>
            <a:r>
              <a:rPr lang="es-AR" sz="2800" dirty="0">
                <a:solidFill>
                  <a:schemeClr val="bg1"/>
                </a:solidFill>
                <a:latin typeface="Arial Black" panose="020B0A04020102020204" pitchFamily="34" charset="0"/>
              </a:rPr>
              <a:t>CON ENFOQUE COMUNITARIO</a:t>
            </a:r>
          </a:p>
          <a:p>
            <a:pPr algn="ctr"/>
            <a:endParaRPr lang="es-AR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AR" sz="2800" dirty="0">
                <a:solidFill>
                  <a:srgbClr val="002060"/>
                </a:solidFill>
                <a:latin typeface="Arial Black" panose="020B0A04020102020204" pitchFamily="34" charset="0"/>
              </a:rPr>
              <a:t>ES </a:t>
            </a:r>
          </a:p>
          <a:p>
            <a:pPr algn="ctr"/>
            <a:endParaRPr lang="es-AR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AR" sz="2800" dirty="0">
                <a:solidFill>
                  <a:srgbClr val="002060"/>
                </a:solidFill>
                <a:latin typeface="Arial Black" panose="020B0A04020102020204" pitchFamily="34" charset="0"/>
              </a:rPr>
              <a:t>FORMARNOS PARA LA </a:t>
            </a:r>
            <a:r>
              <a:rPr lang="es-AR" sz="3200" dirty="0">
                <a:solidFill>
                  <a:srgbClr val="002060"/>
                </a:solidFill>
                <a:latin typeface="Arial Black" panose="020B0A04020102020204" pitchFamily="34" charset="0"/>
              </a:rPr>
              <a:t>JUSTICIA SOCIAL</a:t>
            </a:r>
          </a:p>
          <a:p>
            <a:pPr algn="ctr"/>
            <a:endParaRPr lang="es-AR" sz="2400" dirty="0"/>
          </a:p>
          <a:p>
            <a:pPr algn="ctr"/>
            <a:endParaRPr lang="es-AR" sz="2400" dirty="0"/>
          </a:p>
          <a:p>
            <a:pPr algn="ctr"/>
            <a:endParaRPr lang="es-AR" sz="2400" dirty="0"/>
          </a:p>
          <a:p>
            <a:pPr algn="ctr"/>
            <a:r>
              <a:rPr lang="es-AR" sz="2400" b="1" dirty="0">
                <a:solidFill>
                  <a:srgbClr val="0070C0"/>
                </a:solidFill>
              </a:rPr>
              <a:t>institutopatria.com.ar</a:t>
            </a:r>
          </a:p>
          <a:p>
            <a:pPr algn="ctr"/>
            <a:r>
              <a:rPr lang="es-AR" sz="2400" b="1" dirty="0">
                <a:solidFill>
                  <a:srgbClr val="0070C0"/>
                </a:solidFill>
              </a:rPr>
              <a:t>chicxsdelpueblo.com.ar</a:t>
            </a:r>
          </a:p>
          <a:p>
            <a:pPr algn="ctr"/>
            <a:r>
              <a:rPr lang="es-AR" sz="2400" b="1" dirty="0">
                <a:solidFill>
                  <a:srgbClr val="0070C0"/>
                </a:solidFill>
              </a:rPr>
              <a:t>claudiabernazza.ar</a:t>
            </a:r>
          </a:p>
          <a:p>
            <a:pPr algn="ctr"/>
            <a:r>
              <a:rPr lang="es-AR" sz="2400" b="1" dirty="0">
                <a:solidFill>
                  <a:srgbClr val="0070C0"/>
                </a:solidFill>
              </a:rPr>
              <a:t>cbernazza@gmail.com</a:t>
            </a:r>
            <a:endParaRPr lang="es-A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9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37"/>
          <a:stretch/>
        </p:blipFill>
        <p:spPr>
          <a:xfrm>
            <a:off x="0" y="4102"/>
            <a:ext cx="9925666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05691" y="946312"/>
            <a:ext cx="52104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Arial Black" panose="020B0A04020102020204" pitchFamily="34" charset="0"/>
              </a:rPr>
              <a:t>SOCIEDAD COMO: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05691" y="2219195"/>
            <a:ext cx="10553806" cy="312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SUJETO DE LA HISTORIA</a:t>
            </a: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PROTAGONISTA DE LA ACCIÓN POLÍTICA</a:t>
            </a:r>
          </a:p>
          <a:p>
            <a:pPr marL="285750" indent="-28575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   PUEBLO – COMUNIDAD ORGANIZADA</a:t>
            </a:r>
            <a:endParaRPr lang="es-MX" dirty="0">
              <a:latin typeface="Arial Black" panose="020B0A04020102020204" pitchFamily="34" charset="0"/>
              <a:ea typeface="Encode Sans Medium"/>
              <a:cs typeface="Encode Sans Medium"/>
              <a:sym typeface="Encode Sans Medium"/>
            </a:endParaRP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endParaRPr lang="es-MX" dirty="0">
              <a:latin typeface="Arial Black" panose="020B0A04020102020204" pitchFamily="34" charset="0"/>
              <a:ea typeface="Encode Sans Medium"/>
              <a:cs typeface="Encode Sans Medium"/>
              <a:sym typeface="Encode 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8958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37"/>
          <a:stretch/>
        </p:blipFill>
        <p:spPr>
          <a:xfrm>
            <a:off x="0" y="4102"/>
            <a:ext cx="9925666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05691" y="946312"/>
            <a:ext cx="5809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Arial Black" panose="020B0A04020102020204" pitchFamily="34" charset="0"/>
              </a:rPr>
              <a:t>COMUNIDAD COMO: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5755" y="1894730"/>
            <a:ext cx="10553806" cy="478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ORGANIZACIÓN PARA LA VIDA</a:t>
            </a: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“DONDE HAY UNA NECESIDAD, NACE UN DERECHO”: RESPUESTAS COMUNITARIAS Y PUEBLO EN LUCHA </a:t>
            </a:r>
            <a:r>
              <a:rPr lang="es-MX" sz="2400" dirty="0">
                <a:solidFill>
                  <a:srgbClr val="155787"/>
                </a:solidFill>
                <a:latin typeface="Arial" panose="020B0604020202020204" pitchFamily="34" charset="0"/>
                <a:ea typeface="Encode Sans Medium"/>
                <a:cs typeface="Arial" panose="020B0604020202020204" pitchFamily="34" charset="0"/>
                <a:sym typeface="Encode Sans Medium"/>
              </a:rPr>
              <a:t>(por ausencia o retiro estatal / para un nuevo Estado)</a:t>
            </a: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RECONOCIMIENTO SOCIAL/CULTURAL/ESTATAL DE    NUEVOS DERECHOS. </a:t>
            </a:r>
            <a:r>
              <a:rPr lang="es-MX" sz="2400" dirty="0">
                <a:solidFill>
                  <a:srgbClr val="155787"/>
                </a:solidFill>
                <a:latin typeface="Arial" panose="020B0604020202020204" pitchFamily="34" charset="0"/>
                <a:ea typeface="Encode Sans Medium"/>
                <a:cs typeface="Arial" panose="020B0604020202020204" pitchFamily="34" charset="0"/>
                <a:sym typeface="Encode Sans Medium"/>
              </a:rPr>
              <a:t>Políticas y programas públicos</a:t>
            </a:r>
            <a:endParaRPr lang="es-MX" dirty="0">
              <a:latin typeface="Arial" panose="020B0604020202020204" pitchFamily="34" charset="0"/>
              <a:ea typeface="Encode Sans Medium"/>
              <a:cs typeface="Arial" panose="020B0604020202020204" pitchFamily="34" charset="0"/>
              <a:sym typeface="Encode Sans Medium"/>
            </a:endParaRP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endParaRPr lang="es-MX" dirty="0">
              <a:latin typeface="Arial Black" panose="020B0A04020102020204" pitchFamily="34" charset="0"/>
              <a:ea typeface="Encode Sans Medium"/>
              <a:cs typeface="Encode Sans Medium"/>
              <a:sym typeface="Encode 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43556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37"/>
          <a:stretch/>
        </p:blipFill>
        <p:spPr>
          <a:xfrm>
            <a:off x="0" y="4102"/>
            <a:ext cx="9925666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05691" y="946312"/>
            <a:ext cx="4569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Arial Black" panose="020B0A04020102020204" pitchFamily="34" charset="0"/>
              </a:rPr>
              <a:t>ESTADO COMO: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05691" y="2219195"/>
            <a:ext cx="10553806" cy="5260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MÁXIMA EXPRESIÓN DE LA COMUNIDAD ORGANIZADA</a:t>
            </a: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ESTADO DE CLASE - APARATO DE DOMINACIÓN</a:t>
            </a:r>
          </a:p>
          <a:p>
            <a:pPr marL="285750" indent="-28575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    "ESTAR EN AMÉRICA": </a:t>
            </a:r>
            <a:br>
              <a:rPr lang="es-MX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</a:br>
            <a:r>
              <a:rPr lang="es-MX" dirty="0">
                <a:solidFill>
                  <a:srgbClr val="155787"/>
                </a:solidFill>
                <a:latin typeface="Arial Black" panose="020B0A04020102020204" pitchFamily="34" charset="0"/>
                <a:ea typeface="Encode Sans Medium"/>
                <a:cs typeface="Encode Sans Medium"/>
                <a:sym typeface="Encode Sans Medium"/>
              </a:rPr>
              <a:t>	</a:t>
            </a:r>
            <a:r>
              <a:rPr lang="es-MX" sz="2000" b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S. RODRÍGUEZ: </a:t>
            </a:r>
            <a:r>
              <a:rPr lang="es-MX" sz="2000" b="1" i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O INVENTAMOS O ERRAMOS </a:t>
            </a:r>
            <a:br>
              <a:rPr lang="es-MX" sz="2000" b="1" i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</a:br>
            <a:r>
              <a:rPr lang="es-MX" sz="2000" b="1" i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	</a:t>
            </a:r>
            <a:r>
              <a:rPr lang="es-MX" sz="2000" b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J. C. MARIÁTIEGUI: </a:t>
            </a:r>
            <a:r>
              <a:rPr lang="es-MX" sz="2000" b="1" i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CREACIÓN HEROICA</a:t>
            </a:r>
            <a:br>
              <a:rPr lang="es-MX" sz="2000" b="1" i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</a:br>
            <a:r>
              <a:rPr lang="es-MX" sz="2000" b="1" i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	</a:t>
            </a:r>
            <a:r>
              <a:rPr lang="es-MX" sz="2000" b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C. MATUS: </a:t>
            </a:r>
            <a:r>
              <a:rPr lang="es-MX" sz="2000" b="1" i="1" dirty="0">
                <a:solidFill>
                  <a:srgbClr val="155787"/>
                </a:solidFill>
                <a:latin typeface="Noto Sans" panose="020B0802040504020204" pitchFamily="34"/>
                <a:ea typeface="Noto Sans" panose="020B0802040504020204" pitchFamily="34"/>
                <a:cs typeface="Noto Sans" panose="020B0802040504020204" pitchFamily="34"/>
                <a:sym typeface="Encode Sans Medium"/>
              </a:rPr>
              <a:t>ESTADO SITUADO</a:t>
            </a: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endParaRPr lang="es-MX" dirty="0">
              <a:latin typeface="Arial Black" panose="020B0A04020102020204" pitchFamily="34" charset="0"/>
              <a:ea typeface="Encode Sans Medium"/>
              <a:cs typeface="Encode Sans Medium"/>
              <a:sym typeface="Encode Sans Medium"/>
            </a:endParaRPr>
          </a:p>
          <a:p>
            <a:pPr marL="571500" indent="-571500">
              <a:lnSpc>
                <a:spcPct val="150000"/>
              </a:lnSpc>
              <a:spcAft>
                <a:spcPts val="2600"/>
              </a:spcAft>
              <a:buFont typeface="Arial" panose="020B0604020202020204" pitchFamily="34" charset="0"/>
              <a:buChar char="•"/>
            </a:pPr>
            <a:endParaRPr lang="es-MX" dirty="0">
              <a:latin typeface="Arial Black" panose="020B0A04020102020204" pitchFamily="34" charset="0"/>
              <a:ea typeface="Encode Sans Medium"/>
              <a:cs typeface="Encode Sans Medium"/>
              <a:sym typeface="Encode Sa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106481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22"/>
          <a:stretch/>
        </p:blipFill>
        <p:spPr>
          <a:xfrm>
            <a:off x="1" y="4102"/>
            <a:ext cx="9512710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25695" y="841809"/>
            <a:ext cx="9324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Arial Black" panose="020B0A04020102020204" pitchFamily="34" charset="0"/>
              </a:rPr>
              <a:t>ORGANIZACIÓN SOCIAL S. XIX - XX: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48640" y="2611576"/>
            <a:ext cx="946970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55787"/>
                </a:solidFill>
                <a:latin typeface="Arial Black" panose="020B0A04020102020204" pitchFamily="34" charset="0"/>
              </a:rPr>
              <a:t>SOCIEDADES DE BENEFICENCIA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155787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55787"/>
                </a:solidFill>
                <a:latin typeface="Arial Black" panose="020B0A04020102020204" pitchFamily="34" charset="0"/>
              </a:rPr>
              <a:t>MUTUALISMO – COOPERATIVISMO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155787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55787"/>
                </a:solidFill>
                <a:latin typeface="Arial Black" panose="020B0A04020102020204" pitchFamily="34" charset="0"/>
              </a:rPr>
              <a:t>SOCIEDADES DE FOMENTO – CLUBES - BIBLIOTECAS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155787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55787"/>
                </a:solidFill>
                <a:latin typeface="Arial Black" panose="020B0A04020102020204" pitchFamily="34" charset="0"/>
              </a:rPr>
              <a:t>ASOCIACIONES PROFESIONALES – GREMIALES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155787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55787"/>
                </a:solidFill>
                <a:latin typeface="Arial Black" panose="020B0A04020102020204" pitchFamily="34" charset="0"/>
              </a:rPr>
              <a:t>COLECTIVIDADES – ORGANIZACIONES BARRIALES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solidFill>
                <a:srgbClr val="155787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55787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5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42"/>
          <a:stretch/>
        </p:blipFill>
        <p:spPr>
          <a:xfrm>
            <a:off x="0" y="4102"/>
            <a:ext cx="9851923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52993" y="802620"/>
            <a:ext cx="8435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Arial Black" panose="020B0A04020102020204" pitchFamily="34" charset="0"/>
              </a:rPr>
              <a:t>RECUPERACIÓN DEMOCRÁTICA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49383" y="2612571"/>
            <a:ext cx="3813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155787"/>
                </a:solidFill>
                <a:latin typeface="Arial Black" panose="020B0A04020102020204" pitchFamily="34" charset="0"/>
              </a:rPr>
              <a:t>(1983 – ACTUALIDAD)</a:t>
            </a:r>
            <a:endParaRPr lang="en-US" sz="2400" b="1" dirty="0">
              <a:solidFill>
                <a:srgbClr val="155787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31817" y="3935605"/>
            <a:ext cx="85629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" sz="36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ORGANIZACIONES COMUNITARIAS</a:t>
            </a:r>
          </a:p>
          <a:p>
            <a:pPr marL="457200" indent="-457200">
              <a:buFontTx/>
              <a:buChar char="-"/>
            </a:pPr>
            <a:endParaRPr lang="es-ES" sz="3600" b="1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s-ES" sz="36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MOVIMIENTOS SOCIALES</a:t>
            </a:r>
            <a:endParaRPr lang="en-US" sz="3600" b="1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74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79"/>
          <a:stretch/>
        </p:blipFill>
        <p:spPr>
          <a:xfrm>
            <a:off x="1" y="4102"/>
            <a:ext cx="9896168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05691" y="946312"/>
            <a:ext cx="6677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chemeClr val="bg1"/>
                </a:solidFill>
                <a:latin typeface="Arial Black" panose="020B0A04020102020204" pitchFamily="34" charset="0"/>
              </a:rPr>
              <a:t>ESTADOS POPULARES: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9213" y="2479755"/>
            <a:ext cx="6746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>
                <a:solidFill>
                  <a:srgbClr val="155787"/>
                </a:solidFill>
                <a:latin typeface="Arial Black" panose="020B0A04020102020204" pitchFamily="34" charset="0"/>
              </a:rPr>
              <a:t>PROYECTO DE GOBIERNO</a:t>
            </a:r>
            <a:endParaRPr lang="en-US" sz="3600" dirty="0">
              <a:solidFill>
                <a:srgbClr val="155787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708366" y="3762103"/>
            <a:ext cx="54213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55787"/>
                </a:solidFill>
                <a:latin typeface="Arial Black" panose="020B0A04020102020204" pitchFamily="34" charset="0"/>
              </a:rPr>
              <a:t>PLANES QUINQUENALES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800" dirty="0">
              <a:solidFill>
                <a:srgbClr val="155787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55787"/>
                </a:solidFill>
                <a:latin typeface="Arial Black" panose="020B0A04020102020204" pitchFamily="34" charset="0"/>
              </a:rPr>
              <a:t>PROGRAMAS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800" dirty="0">
              <a:solidFill>
                <a:srgbClr val="155787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55787"/>
                </a:solidFill>
                <a:latin typeface="Arial Black" panose="020B0A04020102020204" pitchFamily="34" charset="0"/>
              </a:rPr>
              <a:t>PROYECTOS</a:t>
            </a:r>
            <a:endParaRPr lang="en-US" sz="2800" dirty="0">
              <a:solidFill>
                <a:srgbClr val="155787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93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05"/>
          <a:stretch/>
        </p:blipFill>
        <p:spPr>
          <a:xfrm>
            <a:off x="0" y="4102"/>
            <a:ext cx="8819535" cy="685389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48491" y="606678"/>
            <a:ext cx="56541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Arial Black" panose="020B0A04020102020204" pitchFamily="34" charset="0"/>
              </a:rPr>
              <a:t>INSTITUCIONES PÚBLICAS </a:t>
            </a:r>
          </a:p>
          <a:p>
            <a:r>
              <a:rPr lang="es-ES" sz="2800" dirty="0">
                <a:solidFill>
                  <a:schemeClr val="bg1"/>
                </a:solidFill>
                <a:latin typeface="Arial Black" panose="020B0A04020102020204" pitchFamily="34" charset="0"/>
              </a:rPr>
              <a:t>Y PARTICIPACIÓN SOCIAL</a:t>
            </a:r>
            <a:endParaRPr 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44423" y="2347344"/>
            <a:ext cx="80832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FOROS – CONSEJOS – DIRECTORIOS INSTITUCIONALES</a:t>
            </a:r>
          </a:p>
          <a:p>
            <a:pPr marL="457200" indent="-457200">
              <a:buFontTx/>
              <a:buChar char="-"/>
            </a:pPr>
            <a:endParaRPr lang="es-ES" sz="2800" b="1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INSTITUTOS DE DEMOCRACIA SEMIDIRECTA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b="1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600" b="1" dirty="0">
                <a:solidFill>
                  <a:srgbClr val="155787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ACUERDOS - CONVENIOS</a:t>
            </a:r>
          </a:p>
          <a:p>
            <a:pPr marL="457200" indent="-457200">
              <a:buFontTx/>
              <a:buChar char="-"/>
            </a:pPr>
            <a:endParaRPr lang="es-ES" b="1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6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42"/>
          <a:stretch/>
        </p:blipFill>
        <p:spPr>
          <a:xfrm>
            <a:off x="0" y="4102"/>
            <a:ext cx="9851923" cy="685389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59333" y="565793"/>
            <a:ext cx="80826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Arial Black" panose="020B0A04020102020204" pitchFamily="34" charset="0"/>
              </a:rPr>
              <a:t>ACUERDOS ESTADO - COMUNIDAD </a:t>
            </a:r>
          </a:p>
          <a:p>
            <a:r>
              <a:rPr lang="es-ES" sz="3200" dirty="0">
                <a:solidFill>
                  <a:schemeClr val="bg1"/>
                </a:solidFill>
                <a:latin typeface="Arial Black" panose="020B0A04020102020204" pitchFamily="34" charset="0"/>
              </a:rPr>
              <a:t>EN EL DERECHO ADMINISTRATIVO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90334" y="2791769"/>
            <a:ext cx="10710561" cy="2739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CONVENIOS MARCO Y ESPECÍFICOS:</a:t>
            </a:r>
            <a:r>
              <a:rPr lang="es-ES" sz="2400" b="1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s-ES" sz="28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APORTE DE AMBAS PARTES PARA EL LOGRO </a:t>
            </a:r>
          </a:p>
          <a:p>
            <a:pPr lvl="1"/>
            <a:r>
              <a:rPr lang="es-ES" sz="28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OBJETIVOS COMPARTIDOS.</a:t>
            </a:r>
          </a:p>
          <a:p>
            <a:endParaRPr lang="es-ES" sz="2800" dirty="0">
              <a:solidFill>
                <a:srgbClr val="1557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CONVENIOS EN PROGRAMAS EDUCATIVOS – SOCIALES – </a:t>
            </a:r>
          </a:p>
          <a:p>
            <a:r>
              <a:rPr lang="es-ES" sz="2800" dirty="0">
                <a:solidFill>
                  <a:srgbClr val="1557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CULTURALES – DEPORTIVOS.</a:t>
            </a:r>
          </a:p>
        </p:txBody>
      </p:sp>
    </p:spTree>
    <p:extLst>
      <p:ext uri="{BB962C8B-B14F-4D97-AF65-F5344CB8AC3E}">
        <p14:creationId xmlns:p14="http://schemas.microsoft.com/office/powerpoint/2010/main" val="2218145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312</Words>
  <Application>Microsoft Office PowerPoint</Application>
  <PresentationFormat>Panorámica</PresentationFormat>
  <Paragraphs>76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Noto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Claudia Bernazza</cp:lastModifiedBy>
  <cp:revision>17</cp:revision>
  <dcterms:created xsi:type="dcterms:W3CDTF">2022-07-18T18:25:16Z</dcterms:created>
  <dcterms:modified xsi:type="dcterms:W3CDTF">2022-11-24T14:02:16Z</dcterms:modified>
</cp:coreProperties>
</file>